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1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EF4036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1F74-4119-A27D-DCB5584A13E1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1F74-4119-A27D-DCB5584A13E1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1F74-4119-A27D-DCB5584A13E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34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74-4119-A27D-DCB5584A13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34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74-4119-A27D-DCB5584A13E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400">
                        <a:latin typeface="Wingdings"/>
                      </a:rPr>
                      <a:t>
</a:t>
                    </a:r>
                    <a:r>
                      <a:rPr sz="1100" b="1"/>
                      <a:t>39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74-4119-A27D-DCB5584A13E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Marie et Henri</c:v>
                </c:pt>
                <c:pt idx="1">
                  <c:v>The nose have spoken</c:v>
                </c:pt>
                <c:pt idx="2">
                  <c:v>The nose knows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0.34</c:v>
                </c:pt>
                <c:pt idx="1">
                  <c:v>0.34</c:v>
                </c:pt>
                <c:pt idx="2">
                  <c:v>0.39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6-1F74-4119-A27D-DCB5584A1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smtId="4294967295"/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 smtId="4294967295"/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EF4036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D92-4738-A319-0F87ED417E1E}"/>
              </c:ext>
            </c:extLst>
          </c:dPt>
          <c:dPt>
            <c:idx val="1"/>
            <c:invertIfNegative val="1"/>
            <c:bubble3D val="0"/>
            <c:spPr>
              <a:solidFill>
                <a:srgbClr val="92C645"/>
              </a:solidFill>
            </c:spPr>
            <c:extLst>
              <c:ext xmlns:c16="http://schemas.microsoft.com/office/drawing/2014/chart" uri="{C3380CC4-5D6E-409C-BE32-E72D297353CC}">
                <c16:uniqueId val="{00000003-6D92-4738-A319-0F87ED417E1E}"/>
              </c:ext>
            </c:extLst>
          </c:dPt>
          <c:dPt>
            <c:idx val="2"/>
            <c:invertIfNegative val="1"/>
            <c:bubble3D val="0"/>
            <c:spPr>
              <a:solidFill>
                <a:srgbClr val="92C645"/>
              </a:solidFill>
            </c:spPr>
            <c:extLst>
              <c:ext xmlns:c16="http://schemas.microsoft.com/office/drawing/2014/chart" uri="{C3380CC4-5D6E-409C-BE32-E72D297353CC}">
                <c16:uniqueId val="{00000005-6D92-4738-A319-0F87ED417E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400">
                        <a:latin typeface="Wingdings"/>
                      </a:rPr>
                      <a:t>
</a:t>
                    </a:r>
                    <a:r>
                      <a:rPr sz="1100" b="1"/>
                      <a:t>40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92-4738-A319-0F87ED417E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49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92-4738-A319-0F87ED417E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48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92-4738-A319-0F87ED417E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Marie et Henri</c:v>
                </c:pt>
                <c:pt idx="1">
                  <c:v>The nose have spoken</c:v>
                </c:pt>
                <c:pt idx="2">
                  <c:v>The nose knows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</c:v>
                </c:pt>
                <c:pt idx="1">
                  <c:v>0.49</c:v>
                </c:pt>
                <c:pt idx="2">
                  <c:v>0.48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6-6D92-4738-A319-0F87ED417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smtId="4294967295"/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 smtId="4294967295"/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EF4036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92C645"/>
              </a:solidFill>
            </c:spPr>
            <c:extLst>
              <c:ext xmlns:c16="http://schemas.microsoft.com/office/drawing/2014/chart" uri="{C3380CC4-5D6E-409C-BE32-E72D297353CC}">
                <c16:uniqueId val="{00000001-CB92-4EE9-A8A0-B990F54F1BAB}"/>
              </c:ext>
            </c:extLst>
          </c:dPt>
          <c:dPt>
            <c:idx val="1"/>
            <c:invertIfNegative val="1"/>
            <c:bubble3D val="0"/>
            <c:spPr>
              <a:solidFill>
                <a:srgbClr val="92C645"/>
              </a:solidFill>
            </c:spPr>
            <c:extLst>
              <c:ext xmlns:c16="http://schemas.microsoft.com/office/drawing/2014/chart" uri="{C3380CC4-5D6E-409C-BE32-E72D297353CC}">
                <c16:uniqueId val="{00000003-CB92-4EE9-A8A0-B990F54F1BAB}"/>
              </c:ext>
            </c:extLst>
          </c:dPt>
          <c:dPt>
            <c:idx val="2"/>
            <c:invertIfNegative val="1"/>
            <c:bubble3D val="0"/>
            <c:spPr>
              <a:solidFill>
                <a:srgbClr val="92C645"/>
              </a:solidFill>
            </c:spPr>
            <c:extLst>
              <c:ext xmlns:c16="http://schemas.microsoft.com/office/drawing/2014/chart" uri="{C3380CC4-5D6E-409C-BE32-E72D297353CC}">
                <c16:uniqueId val="{00000005-CB92-4EE9-A8A0-B990F54F1BA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43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92-4EE9-A8A0-B990F54F1B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40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92-4EE9-A8A0-B990F54F1B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46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92-4EE9-A8A0-B990F54F1BA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Marie et Henri</c:v>
                </c:pt>
                <c:pt idx="1">
                  <c:v>The nose have spoken</c:v>
                </c:pt>
                <c:pt idx="2">
                  <c:v>The nose knows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0.43</c:v>
                </c:pt>
                <c:pt idx="1">
                  <c:v>0.4</c:v>
                </c:pt>
                <c:pt idx="2">
                  <c:v>0.46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6-CB92-4EE9-A8A0-B990F54F1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smtId="4294967295"/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 smtId="4294967295"/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EF4036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92C645"/>
              </a:solidFill>
            </c:spPr>
            <c:extLst>
              <c:ext xmlns:c16="http://schemas.microsoft.com/office/drawing/2014/chart" uri="{C3380CC4-5D6E-409C-BE32-E72D297353CC}">
                <c16:uniqueId val="{00000001-0D0B-4C2C-A343-B51C6CD6EF79}"/>
              </c:ext>
            </c:extLst>
          </c:dPt>
          <c:dPt>
            <c:idx val="1"/>
            <c:invertIfNegative val="1"/>
            <c:bubble3D val="0"/>
            <c:spPr>
              <a:solidFill>
                <a:srgbClr val="92C645"/>
              </a:solidFill>
            </c:spPr>
            <c:extLst>
              <c:ext xmlns:c16="http://schemas.microsoft.com/office/drawing/2014/chart" uri="{C3380CC4-5D6E-409C-BE32-E72D297353CC}">
                <c16:uniqueId val="{00000003-0D0B-4C2C-A343-B51C6CD6EF79}"/>
              </c:ext>
            </c:extLst>
          </c:dPt>
          <c:dPt>
            <c:idx val="2"/>
            <c:invertIfNegative val="1"/>
            <c:bubble3D val="0"/>
            <c:spPr>
              <a:solidFill>
                <a:srgbClr val="92C645"/>
              </a:solidFill>
            </c:spPr>
            <c:extLst>
              <c:ext xmlns:c16="http://schemas.microsoft.com/office/drawing/2014/chart" uri="{C3380CC4-5D6E-409C-BE32-E72D297353CC}">
                <c16:uniqueId val="{00000005-0D0B-4C2C-A343-B51C6CD6EF7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39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0B-4C2C-A343-B51C6CD6EF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400">
                        <a:latin typeface="Wingdings"/>
                      </a:rPr>
                      <a:t>
</a:t>
                    </a:r>
                    <a:r>
                      <a:rPr sz="1100" b="1"/>
                      <a:t>29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0B-4C2C-A343-B51C6CD6EF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35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0B-4C2C-A343-B51C6CD6EF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Marie et Henri</c:v>
                </c:pt>
                <c:pt idx="1">
                  <c:v>The nose have spoken</c:v>
                </c:pt>
                <c:pt idx="2">
                  <c:v>The nose knows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0.39</c:v>
                </c:pt>
                <c:pt idx="1">
                  <c:v>0.28999999999999998</c:v>
                </c:pt>
                <c:pt idx="2">
                  <c:v>0.35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6-0D0B-4C2C-A343-B51C6CD6E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smtId="4294967295"/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 smtId="4294967295"/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EF4036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4E7C-4FAE-B0BE-8F94C2968F9E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4E7C-4FAE-B0BE-8F94C2968F9E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4E7C-4FAE-B0BE-8F94C2968F9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400">
                        <a:latin typeface="Wingdings"/>
                      </a:rPr>
                      <a:t>
</a:t>
                    </a:r>
                    <a:r>
                      <a:rPr sz="1100" b="1"/>
                      <a:t>22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7C-4FAE-B0BE-8F94C2968F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400">
                        <a:latin typeface="Wingdings"/>
                      </a:rPr>
                      <a:t>
</a:t>
                    </a:r>
                    <a:r>
                      <a:rPr sz="1100" b="1"/>
                      <a:t>35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7C-4FAE-B0BE-8F94C2968F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28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7C-4FAE-B0BE-8F94C2968F9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Marie et Henri</c:v>
                </c:pt>
                <c:pt idx="1">
                  <c:v>The nose have spoken</c:v>
                </c:pt>
                <c:pt idx="2">
                  <c:v>The nose knows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0.22</c:v>
                </c:pt>
                <c:pt idx="1">
                  <c:v>0.35</c:v>
                </c:pt>
                <c:pt idx="2">
                  <c:v>0.28000000000000003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6-4E7C-4FAE-B0BE-8F94C2968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smtId="4294967295"/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 smtId="4294967295"/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EF4036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1540-41C3-8DE2-65D0079EEE0F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1540-41C3-8DE2-65D0079EEE0F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1540-41C3-8DE2-65D0079EEE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34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40-41C3-8DE2-65D0079EEE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31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40-41C3-8DE2-65D0079EEE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sz="1100" b="1"/>
                      <a:t>37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40-41C3-8DE2-65D0079EEE0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Marie et Henri</c:v>
                </c:pt>
                <c:pt idx="1">
                  <c:v>The nose have spoken</c:v>
                </c:pt>
                <c:pt idx="2">
                  <c:v>The nose knows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0.34</c:v>
                </c:pt>
                <c:pt idx="1">
                  <c:v>0.31</c:v>
                </c:pt>
                <c:pt idx="2">
                  <c:v>0.37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6-1540-41C3-8DE2-65D0079EE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smtId="4294967295"/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 smtId="4294967295"/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4FE6E-6F67-462E-9C3B-D97550C7024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891F-3ECF-473A-B006-103E5CFC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4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EDD7-B1C4-408A-9D33-CE85EABBF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E6029-F34F-4A4E-ACC8-956FCAB80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7198D-E7A6-4ACF-BB17-79E9D167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000-CCFC-4615-AF5E-B5C94F027702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3274-A7DE-4577-A7B5-75FAB74A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C27-9314-4BA2-B6C0-0C9A467B28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43B39B-7FE3-4A2C-A510-99704C73A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7333" cy="23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34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8753-CFF3-44F4-91B9-766A4910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6361E-FB06-4BDE-939D-15F6C9857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7A468-8423-4A01-B0E3-7DD69939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208-199B-403B-8D03-238B3D89E77A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F82E3-259E-4F74-926D-C642F792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C27-9314-4BA2-B6C0-0C9A467B28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5E3877-898D-43AE-9E54-1B3E5DB67875}"/>
              </a:ext>
            </a:extLst>
          </p:cNvPr>
          <p:cNvCxnSpPr/>
          <p:nvPr userDrawn="1"/>
        </p:nvCxnSpPr>
        <p:spPr>
          <a:xfrm>
            <a:off x="838200" y="6339843"/>
            <a:ext cx="105156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763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90CC1-0223-44E4-ACE2-2C8CEEE41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86945-2D3B-40F2-BA52-8EACC70FF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A64-D038-44E8-BF1E-8D00E81D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04FC-C4F4-4843-A22D-A7897E75C558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19D88-A074-4377-90AD-B8E23BA5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C27-9314-4BA2-B6C0-0C9A467B28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3450A2-23D3-4863-8B02-9F9B49B4B6EA}"/>
              </a:ext>
            </a:extLst>
          </p:cNvPr>
          <p:cNvCxnSpPr/>
          <p:nvPr userDrawn="1"/>
        </p:nvCxnSpPr>
        <p:spPr>
          <a:xfrm>
            <a:off x="838200" y="6339843"/>
            <a:ext cx="105156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1500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F7F5-03AF-40BB-80C5-D747D6D8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F54B-C478-4D03-AB51-A87AD4F8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5E533-0723-492A-A4C9-E5B001C2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AC46-DB0C-449A-9776-0F3B0D3C3CAE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7501A-CD41-4634-BDB9-1254888B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C27-9314-4BA2-B6C0-0C9A467B28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98B384-404A-4C64-9AA0-357E090C9020}"/>
              </a:ext>
            </a:extLst>
          </p:cNvPr>
          <p:cNvCxnSpPr/>
          <p:nvPr userDrawn="1"/>
        </p:nvCxnSpPr>
        <p:spPr>
          <a:xfrm>
            <a:off x="838200" y="6339843"/>
            <a:ext cx="105156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289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CB05-A521-4EF5-86B7-B13D9221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2A8D0-8B26-4BCA-A5D8-B4191207B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49CB5-8B9A-4F1B-87FA-D341F62E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0A69-7AEF-4925-A818-BA1F596A2889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5A38A-5C8E-43E0-95E6-6195D19B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C27-9314-4BA2-B6C0-0C9A467B28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3927F1-C93C-42CA-BC2E-5637927205CE}"/>
              </a:ext>
            </a:extLst>
          </p:cNvPr>
          <p:cNvCxnSpPr/>
          <p:nvPr userDrawn="1"/>
        </p:nvCxnSpPr>
        <p:spPr>
          <a:xfrm>
            <a:off x="838200" y="6339843"/>
            <a:ext cx="105156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0618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3504-DC8B-4DE0-987E-55F5E374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EF8ED-663F-4F42-9B57-EA9E2B2D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815A3-8083-4C8B-B33F-406509E65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BA1B5-F963-4DC2-A1D0-069B4D55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3069-BB30-4BBD-8686-BCC7804D328D}" type="datetime1">
              <a:rPr lang="en-US" smtClean="0"/>
              <a:t>5/30/2019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0AD8C-AA1F-47EC-8C10-AC83C0DD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C27-9314-4BA2-B6C0-0C9A467B28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834CD8-2904-4414-9829-14FAB102C7AA}"/>
              </a:ext>
            </a:extLst>
          </p:cNvPr>
          <p:cNvCxnSpPr/>
          <p:nvPr userDrawn="1"/>
        </p:nvCxnSpPr>
        <p:spPr>
          <a:xfrm>
            <a:off x="838200" y="6339843"/>
            <a:ext cx="105156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3837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7E11-73D2-4C41-9D03-8029D6A7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D5359-C313-4B32-AAA6-FEBAC7310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B7850-0D5D-46FE-8AC7-FC1E42948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82724-5364-4F78-9820-DA777630B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77E52-7F61-40FB-AF0F-DCECB54F8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929EE-CB62-4A24-839F-7250B43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08B4-3C8A-4C1D-8652-16D42DC8DBE0}" type="datetime1">
              <a:rPr lang="en-US" smtClean="0"/>
              <a:t>5/30/2019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FE5C4-58DE-4D92-A308-335AA9EF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C27-9314-4BA2-B6C0-0C9A467B2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C2F81B-9E0F-4C7D-96B3-8F1EC530B2CB}"/>
              </a:ext>
            </a:extLst>
          </p:cNvPr>
          <p:cNvCxnSpPr/>
          <p:nvPr userDrawn="1"/>
        </p:nvCxnSpPr>
        <p:spPr>
          <a:xfrm>
            <a:off x="838200" y="6339843"/>
            <a:ext cx="105156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573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E2F0-7ED9-423D-9347-5E8B180D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222CE-6608-440E-9A23-0255E9A1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41E6-B36B-490F-8E8A-A7E10C42BAE0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EB842-B302-4B45-BA42-D385AA1D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C27-9314-4BA2-B6C0-0C9A467B2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7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DC22B-5A2F-40A2-9DED-75A82D38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17ED-E6A6-41BC-B504-9FE83FF0591B}" type="datetime1">
              <a:rPr lang="en-US" smtClean="0"/>
              <a:t>5/30/2019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ADE77-46EF-441E-835F-8FDF34AD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C27-9314-4BA2-B6C0-0C9A467B28BE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740FE9-0CA5-4C4C-BC9E-6986A6ED9BD2}"/>
              </a:ext>
            </a:extLst>
          </p:cNvPr>
          <p:cNvCxnSpPr/>
          <p:nvPr userDrawn="1"/>
        </p:nvCxnSpPr>
        <p:spPr>
          <a:xfrm>
            <a:off x="838200" y="6339843"/>
            <a:ext cx="105156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133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6330E-ED64-425B-96A2-B65CDB75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BC82-96A0-4350-9DFD-274428B79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1884B-172C-40E1-92E5-9263046E6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1F771-EAAE-424B-8441-8478259F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CEC3-210B-49D7-BC7F-64059E1E9AF1}" type="datetime1">
              <a:rPr lang="en-US" smtClean="0"/>
              <a:t>5/30/2019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1525B-A25E-44AB-8E0C-99E60D0C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C27-9314-4BA2-B6C0-0C9A467B28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602EE1-C60C-4332-8B24-98873ACFB609}"/>
              </a:ext>
            </a:extLst>
          </p:cNvPr>
          <p:cNvCxnSpPr/>
          <p:nvPr userDrawn="1"/>
        </p:nvCxnSpPr>
        <p:spPr>
          <a:xfrm>
            <a:off x="838200" y="6339843"/>
            <a:ext cx="105156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727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911B-3040-4CDB-A677-785B7F80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797AA-09E6-44ED-8932-1F206BB83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06348-D4E3-4FBA-91D4-5E50C7267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6AA28-D8A0-422B-8663-E7D398D5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ADFF-81A0-471C-99FC-72671BC98039}" type="datetime1">
              <a:rPr lang="en-US" smtClean="0"/>
              <a:t>5/30/2019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6BF8E-EE8D-4619-874D-8ECEBF5C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C27-9314-4BA2-B6C0-0C9A467B28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3EEE0E-4A00-4D27-B3A8-6F9450972A5D}"/>
              </a:ext>
            </a:extLst>
          </p:cNvPr>
          <p:cNvCxnSpPr/>
          <p:nvPr userDrawn="1"/>
        </p:nvCxnSpPr>
        <p:spPr>
          <a:xfrm>
            <a:off x="838200" y="6339843"/>
            <a:ext cx="105156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156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09E19-6E73-46E1-903B-9750B3E7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18D12-3926-4377-8C00-1FA48BEC0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5458C-F92A-4CAC-9B93-9CDF16F93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C75D-AE1E-491B-BE1B-EB714EB13D22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8A427-AA69-4775-8429-740C58ACA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80313" y="6353464"/>
            <a:ext cx="2934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DC27-9314-4BA2-B6C0-0C9A467B28B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36ED99-3FE3-4839-9D22-D4B97DBC332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16540" y="6447472"/>
            <a:ext cx="937260" cy="1828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9DA003-E5F6-4017-85DB-1DF5CCF08EB6}"/>
              </a:ext>
            </a:extLst>
          </p:cNvPr>
          <p:cNvSpPr txBox="1"/>
          <p:nvPr userDrawn="1"/>
        </p:nvSpPr>
        <p:spPr>
          <a:xfrm>
            <a:off x="9756242" y="6448724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</a:rPr>
              <a:t>created with</a:t>
            </a:r>
            <a:endParaRPr 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9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175000" y="2159000"/>
            <a:ext cx="8890000" cy="1270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000">
                <a:solidFill>
                  <a:srgbClr val="000000"/>
                </a:solidFill>
              </a:rPr>
              <a:t>DEMO-CPG-DOGFOOD-CDN-REPORT</a:t>
            </a:r>
          </a:p>
        </p:txBody>
      </p:sp>
      <p:sp>
        <p:nvSpPr>
          <p:cNvPr id="3" name="New shape"/>
          <p:cNvSpPr/>
          <p:nvPr/>
        </p:nvSpPr>
        <p:spPr>
          <a:xfrm>
            <a:off x="3175000" y="2857500"/>
            <a:ext cx="8890000" cy="1270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500">
                <a:solidFill>
                  <a:srgbClr val="000000"/>
                </a:solidFill>
              </a:rPr>
              <a:t>Executive Summary</a:t>
            </a:r>
          </a:p>
        </p:txBody>
      </p:sp>
      <p:sp>
        <p:nvSpPr>
          <p:cNvPr id="4" name="New shape"/>
          <p:cNvSpPr/>
          <p:nvPr/>
        </p:nvSpPr>
        <p:spPr>
          <a:xfrm>
            <a:off x="3175000" y="2984500"/>
            <a:ext cx="7620000" cy="2540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000">
                <a:solidFill>
                  <a:srgbClr val="000000"/>
                </a:solidFill>
              </a:rPr>
              <a:t>Method: Concept Test</a:t>
            </a:r>
          </a:p>
        </p:txBody>
      </p:sp>
      <p:sp>
        <p:nvSpPr>
          <p:cNvPr id="5" name="New shape"/>
          <p:cNvSpPr/>
          <p:nvPr/>
        </p:nvSpPr>
        <p:spPr>
          <a:xfrm>
            <a:off x="3175000" y="3238500"/>
            <a:ext cx="6350000" cy="2540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000">
                <a:solidFill>
                  <a:srgbClr val="000000"/>
                </a:solidFill>
              </a:rPr>
              <a:t>Date Launched: 2/15/2019 7:32:20 PM</a:t>
            </a:r>
          </a:p>
        </p:txBody>
      </p:sp>
      <p:sp>
        <p:nvSpPr>
          <p:cNvPr id="6" name="New shape"/>
          <p:cNvSpPr/>
          <p:nvPr/>
        </p:nvSpPr>
        <p:spPr>
          <a:xfrm>
            <a:off x="3175000" y="3492500"/>
            <a:ext cx="6350000" cy="2540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000">
                <a:solidFill>
                  <a:srgbClr val="000000"/>
                </a:solidFill>
              </a:rPr>
              <a:t>Date Completed: 2/17/2019 7:32:20 PM</a:t>
            </a:r>
          </a:p>
        </p:txBody>
      </p:sp>
      <p:sp>
        <p:nvSpPr>
          <p:cNvPr id="7" name="New shape"/>
          <p:cNvSpPr/>
          <p:nvPr/>
        </p:nvSpPr>
        <p:spPr>
          <a:xfrm>
            <a:off x="3175000" y="3746500"/>
            <a:ext cx="6350000" cy="2540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000">
                <a:solidFill>
                  <a:srgbClr val="000000"/>
                </a:solidFill>
              </a:rPr>
              <a:t>Date Exported: 2019/05/30 16:44</a:t>
            </a:r>
          </a:p>
        </p:txBody>
      </p:sp>
    </p:spTree>
    <p:extLst>
      <p:ext uri="{BB962C8B-B14F-4D97-AF65-F5344CB8AC3E}">
        <p14:creationId xmlns:p14="http://schemas.microsoft.com/office/powerpoint/2010/main" val="2535342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774D-C2E0-4459-BD7B-735E71E7520A}" type="datetime1">
              <a:rPr lang="en-US" smtClean="0"/>
              <a:t>5/30/2019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8F1D-4ED1-4EA0-AF06-FD430914E52A}" type="slidenum">
              <a:rPr lang="en-US" smtClean="0"/>
              <a:t>2</a:t>
            </a:fld>
            <a:endParaRPr lang="en-US"/>
          </a:p>
        </p:txBody>
      </p:sp>
      <p:sp>
        <p:nvSpPr>
          <p:cNvPr id="4" name="New shape"/>
          <p:cNvSpPr/>
          <p:nvPr/>
        </p:nvSpPr>
        <p:spPr>
          <a:xfrm>
            <a:off x="1333500" y="127000"/>
            <a:ext cx="9525000" cy="952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>
                <a:solidFill>
                  <a:srgbClr val="000000"/>
                </a:solidFill>
              </a:rPr>
              <a:t>Insights</a:t>
            </a:r>
          </a:p>
        </p:txBody>
      </p:sp>
      <p:sp>
        <p:nvSpPr>
          <p:cNvPr id="5" name="New shape"/>
          <p:cNvSpPr/>
          <p:nvPr/>
        </p:nvSpPr>
        <p:spPr>
          <a:xfrm>
            <a:off x="2032000" y="1778000"/>
            <a:ext cx="3048000" cy="3302000"/>
          </a:xfrm>
          <a:prstGeom prst="rect">
            <a:avLst/>
          </a:prstGeom>
          <a:solidFill>
            <a:srgbClr val="F4F4F4"/>
          </a:solidFill>
          <a:ln w="0"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00" y="1905000"/>
            <a:ext cx="2286000" cy="30480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2032000" y="1270000"/>
            <a:ext cx="3048000" cy="508000"/>
          </a:xfrm>
          <a:prstGeom prst="rect">
            <a:avLst/>
          </a:prstGeom>
          <a:solidFill>
            <a:srgbClr val="F4F4F4"/>
          </a:solidFill>
          <a:ln w="0"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New shape"/>
          <p:cNvSpPr/>
          <p:nvPr/>
        </p:nvSpPr>
        <p:spPr>
          <a:xfrm>
            <a:off x="2095500" y="1270000"/>
            <a:ext cx="3048000" cy="508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>
                <a:solidFill>
                  <a:srgbClr val="000000"/>
                </a:solidFill>
              </a:rPr>
              <a:t>The nose knows</a:t>
            </a:r>
          </a:p>
        </p:txBody>
      </p:sp>
      <p:sp>
        <p:nvSpPr>
          <p:cNvPr id="9" name="New shape"/>
          <p:cNvSpPr/>
          <p:nvPr/>
        </p:nvSpPr>
        <p:spPr>
          <a:xfrm>
            <a:off x="2032000" y="1270000"/>
            <a:ext cx="508000" cy="508000"/>
          </a:xfrm>
          <a:prstGeom prst="rect">
            <a:avLst/>
          </a:prstGeom>
          <a:solidFill>
            <a:srgbClr val="00CED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" name="New shape"/>
          <p:cNvSpPr/>
          <p:nvPr/>
        </p:nvSpPr>
        <p:spPr>
          <a:xfrm>
            <a:off x="2032000" y="5080000"/>
            <a:ext cx="3048000" cy="254000"/>
          </a:xfrm>
          <a:prstGeom prst="rect">
            <a:avLst/>
          </a:prstGeom>
          <a:solidFill>
            <a:srgbClr val="F4F4F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000000"/>
                </a:solidFill>
              </a:rPr>
              <a:t>Score: 31.52</a:t>
            </a:r>
          </a:p>
        </p:txBody>
      </p:sp>
      <p:sp>
        <p:nvSpPr>
          <p:cNvPr id="11" name="New shape"/>
          <p:cNvSpPr/>
          <p:nvPr/>
        </p:nvSpPr>
        <p:spPr>
          <a:xfrm>
            <a:off x="5334000" y="2603500"/>
            <a:ext cx="2286000" cy="2476500"/>
          </a:xfrm>
          <a:prstGeom prst="rect">
            <a:avLst/>
          </a:prstGeom>
          <a:solidFill>
            <a:srgbClr val="F4F4F4"/>
          </a:solidFill>
          <a:ln w="0"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645150" y="2730500"/>
            <a:ext cx="1663700" cy="2222500"/>
          </a:xfrm>
          <a:prstGeom prst="rect">
            <a:avLst/>
          </a:prstGeom>
        </p:spPr>
      </p:pic>
      <p:sp>
        <p:nvSpPr>
          <p:cNvPr id="13" name="New shape"/>
          <p:cNvSpPr/>
          <p:nvPr/>
        </p:nvSpPr>
        <p:spPr>
          <a:xfrm>
            <a:off x="5334000" y="2095500"/>
            <a:ext cx="2286000" cy="508000"/>
          </a:xfrm>
          <a:prstGeom prst="rect">
            <a:avLst/>
          </a:prstGeom>
          <a:solidFill>
            <a:srgbClr val="F4F4F4"/>
          </a:solidFill>
          <a:ln w="0"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New shape"/>
          <p:cNvSpPr/>
          <p:nvPr/>
        </p:nvSpPr>
        <p:spPr>
          <a:xfrm>
            <a:off x="5397500" y="2095500"/>
            <a:ext cx="2286000" cy="508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500" dirty="0">
                <a:solidFill>
                  <a:srgbClr val="000000"/>
                </a:solidFill>
              </a:rPr>
              <a:t>        </a:t>
            </a:r>
            <a:r>
              <a:rPr sz="1500" dirty="0">
                <a:solidFill>
                  <a:srgbClr val="000000"/>
                </a:solidFill>
              </a:rPr>
              <a:t>The nose have spoken</a:t>
            </a:r>
          </a:p>
        </p:txBody>
      </p:sp>
      <p:sp>
        <p:nvSpPr>
          <p:cNvPr id="15" name="New shape"/>
          <p:cNvSpPr/>
          <p:nvPr/>
        </p:nvSpPr>
        <p:spPr>
          <a:xfrm>
            <a:off x="5334000" y="2095500"/>
            <a:ext cx="508000" cy="508000"/>
          </a:xfrm>
          <a:prstGeom prst="rect">
            <a:avLst/>
          </a:prstGeom>
          <a:solidFill>
            <a:srgbClr val="00BF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6" name="New shape"/>
          <p:cNvSpPr/>
          <p:nvPr/>
        </p:nvSpPr>
        <p:spPr>
          <a:xfrm>
            <a:off x="5334000" y="5080000"/>
            <a:ext cx="2286000" cy="254000"/>
          </a:xfrm>
          <a:prstGeom prst="rect">
            <a:avLst/>
          </a:prstGeom>
          <a:solidFill>
            <a:srgbClr val="F4F4F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000000"/>
                </a:solidFill>
              </a:rPr>
              <a:t>Score: 29.31</a:t>
            </a:r>
          </a:p>
        </p:txBody>
      </p:sp>
      <p:sp>
        <p:nvSpPr>
          <p:cNvPr id="17" name="New shape"/>
          <p:cNvSpPr/>
          <p:nvPr/>
        </p:nvSpPr>
        <p:spPr>
          <a:xfrm>
            <a:off x="7874000" y="2603500"/>
            <a:ext cx="2286000" cy="2476500"/>
          </a:xfrm>
          <a:prstGeom prst="rect">
            <a:avLst/>
          </a:prstGeom>
          <a:solidFill>
            <a:srgbClr val="F4F4F4"/>
          </a:solidFill>
          <a:ln w="0"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185150" y="2730500"/>
            <a:ext cx="1663700" cy="2222500"/>
          </a:xfrm>
          <a:prstGeom prst="rect">
            <a:avLst/>
          </a:prstGeom>
        </p:spPr>
      </p:pic>
      <p:sp>
        <p:nvSpPr>
          <p:cNvPr id="19" name="New shape"/>
          <p:cNvSpPr/>
          <p:nvPr/>
        </p:nvSpPr>
        <p:spPr>
          <a:xfrm>
            <a:off x="7874000" y="2095500"/>
            <a:ext cx="2286000" cy="508000"/>
          </a:xfrm>
          <a:prstGeom prst="rect">
            <a:avLst/>
          </a:prstGeom>
          <a:solidFill>
            <a:srgbClr val="F4F4F4"/>
          </a:solidFill>
          <a:ln w="0"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New shape"/>
          <p:cNvSpPr/>
          <p:nvPr/>
        </p:nvSpPr>
        <p:spPr>
          <a:xfrm>
            <a:off x="7937500" y="2095500"/>
            <a:ext cx="2286000" cy="508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>
                <a:solidFill>
                  <a:srgbClr val="000000"/>
                </a:solidFill>
              </a:rPr>
              <a:t>Marie et Henri</a:t>
            </a:r>
          </a:p>
        </p:txBody>
      </p:sp>
      <p:sp>
        <p:nvSpPr>
          <p:cNvPr id="21" name="New shape"/>
          <p:cNvSpPr/>
          <p:nvPr/>
        </p:nvSpPr>
        <p:spPr>
          <a:xfrm>
            <a:off x="7874000" y="2095500"/>
            <a:ext cx="508000" cy="508000"/>
          </a:xfrm>
          <a:prstGeom prst="rect">
            <a:avLst/>
          </a:prstGeom>
          <a:solidFill>
            <a:srgbClr val="4169E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2" name="New shape"/>
          <p:cNvSpPr/>
          <p:nvPr/>
        </p:nvSpPr>
        <p:spPr>
          <a:xfrm>
            <a:off x="7874000" y="5080000"/>
            <a:ext cx="2286000" cy="254000"/>
          </a:xfrm>
          <a:prstGeom prst="rect">
            <a:avLst/>
          </a:prstGeom>
          <a:solidFill>
            <a:srgbClr val="F4F4F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000000"/>
                </a:solidFill>
              </a:rPr>
              <a:t>Score: 26.72</a:t>
            </a:r>
          </a:p>
        </p:txBody>
      </p:sp>
      <p:sp>
        <p:nvSpPr>
          <p:cNvPr id="23" name="New shape"/>
          <p:cNvSpPr/>
          <p:nvPr/>
        </p:nvSpPr>
        <p:spPr>
          <a:xfrm>
            <a:off x="3429000" y="5715000"/>
            <a:ext cx="5080000" cy="635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>
                <a:solidFill>
                  <a:srgbClr val="000000"/>
                </a:solidFill>
              </a:rPr>
              <a:t>Score is based on a proprietary matrix. For more information on how this score is calculated, contact your Methodify sales representative.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2E8F-141D-4357-BCB1-93D9647D639C}" type="datetime1">
              <a:rPr lang="en-US" smtClean="0"/>
              <a:t>5/30/2019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1A2-90D1-42E6-B70F-FDDD7AA9B83B}" type="slidenum">
              <a:rPr lang="en-US" smtClean="0"/>
              <a:t>3</a:t>
            </a:fld>
            <a:endParaRPr lang="en-US"/>
          </a:p>
        </p:txBody>
      </p:sp>
      <p:sp>
        <p:nvSpPr>
          <p:cNvPr id="4" name="New shape"/>
          <p:cNvSpPr/>
          <p:nvPr/>
        </p:nvSpPr>
        <p:spPr>
          <a:xfrm>
            <a:off x="-4127500" y="190500"/>
            <a:ext cx="10795000" cy="635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500">
                <a:solidFill>
                  <a:srgbClr val="000000"/>
                </a:solidFill>
              </a:rPr>
              <a:t>KPI Summary</a:t>
            </a:r>
          </a:p>
        </p:txBody>
      </p:sp>
      <p:pic>
        <p:nvPicPr>
          <p:cNvPr id="5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397500" y="254000"/>
            <a:ext cx="508000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ew shape"/>
          <p:cNvSpPr/>
          <p:nvPr/>
        </p:nvSpPr>
        <p:spPr>
          <a:xfrm>
            <a:off x="5715000" y="254000"/>
            <a:ext cx="2921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000000"/>
                </a:solidFill>
              </a:rPr>
              <a:t>Significantly higher/lower vs. other ads</a:t>
            </a:r>
          </a:p>
        </p:txBody>
      </p:sp>
      <p:sp>
        <p:nvSpPr>
          <p:cNvPr id="7" name="New shape"/>
          <p:cNvSpPr/>
          <p:nvPr/>
        </p:nvSpPr>
        <p:spPr>
          <a:xfrm>
            <a:off x="8763000" y="292100"/>
            <a:ext cx="190500" cy="190500"/>
          </a:xfrm>
          <a:prstGeom prst="rect">
            <a:avLst/>
          </a:prstGeom>
          <a:solidFill>
            <a:srgbClr val="92C645"/>
          </a:solidFill>
          <a:ln w="0">
            <a:solidFill>
              <a:srgbClr val="92C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New shape"/>
          <p:cNvSpPr/>
          <p:nvPr/>
        </p:nvSpPr>
        <p:spPr>
          <a:xfrm>
            <a:off x="8890000" y="254000"/>
            <a:ext cx="1905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000000"/>
                </a:solidFill>
              </a:rPr>
              <a:t>Significantly above average</a:t>
            </a:r>
          </a:p>
        </p:txBody>
      </p:sp>
      <p:sp>
        <p:nvSpPr>
          <p:cNvPr id="9" name="New shape"/>
          <p:cNvSpPr/>
          <p:nvPr/>
        </p:nvSpPr>
        <p:spPr>
          <a:xfrm>
            <a:off x="10477500" y="254000"/>
            <a:ext cx="1905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000000"/>
                </a:solidFill>
              </a:rPr>
              <a:t>- - -  average</a:t>
            </a:r>
          </a:p>
        </p:txBody>
      </p:sp>
      <p:sp>
        <p:nvSpPr>
          <p:cNvPr id="10" name="New shape"/>
          <p:cNvSpPr/>
          <p:nvPr/>
        </p:nvSpPr>
        <p:spPr>
          <a:xfrm>
            <a:off x="5651500" y="635000"/>
            <a:ext cx="6350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000000"/>
                </a:solidFill>
              </a:rPr>
              <a:t>If the sample size (n) is less than 100, it is not large enough to determine a statistically meaningful result</a:t>
            </a:r>
          </a:p>
        </p:txBody>
      </p:sp>
      <p:sp>
        <p:nvSpPr>
          <p:cNvPr id="11" name="New shape"/>
          <p:cNvSpPr/>
          <p:nvPr/>
        </p:nvSpPr>
        <p:spPr>
          <a:xfrm>
            <a:off x="444500" y="1270000"/>
            <a:ext cx="3556000" cy="23495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New shape"/>
          <p:cNvSpPr/>
          <p:nvPr/>
        </p:nvSpPr>
        <p:spPr>
          <a:xfrm>
            <a:off x="4381500" y="1270000"/>
            <a:ext cx="3556000" cy="23495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New shape"/>
          <p:cNvSpPr/>
          <p:nvPr/>
        </p:nvSpPr>
        <p:spPr>
          <a:xfrm>
            <a:off x="8318500" y="1270000"/>
            <a:ext cx="3556000" cy="23495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New shape"/>
          <p:cNvSpPr/>
          <p:nvPr/>
        </p:nvSpPr>
        <p:spPr>
          <a:xfrm>
            <a:off x="444500" y="3810000"/>
            <a:ext cx="3556000" cy="23495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New shape"/>
          <p:cNvSpPr/>
          <p:nvPr/>
        </p:nvSpPr>
        <p:spPr>
          <a:xfrm>
            <a:off x="4381500" y="3810000"/>
            <a:ext cx="3556000" cy="23495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New shape"/>
          <p:cNvSpPr/>
          <p:nvPr/>
        </p:nvSpPr>
        <p:spPr>
          <a:xfrm>
            <a:off x="8318500" y="3810000"/>
            <a:ext cx="3556000" cy="23495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New shape"/>
          <p:cNvSpPr/>
          <p:nvPr/>
        </p:nvSpPr>
        <p:spPr>
          <a:xfrm>
            <a:off x="444500" y="1270000"/>
            <a:ext cx="3492500" cy="317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>
                <a:solidFill>
                  <a:srgbClr val="000000"/>
                </a:solidFill>
              </a:rPr>
              <a:t>Overall Likeability</a:t>
            </a:r>
          </a:p>
        </p:txBody>
      </p:sp>
      <p:sp>
        <p:nvSpPr>
          <p:cNvPr id="18" name="New shape"/>
          <p:cNvSpPr/>
          <p:nvPr/>
        </p:nvSpPr>
        <p:spPr>
          <a:xfrm>
            <a:off x="444500" y="1460500"/>
            <a:ext cx="3492500" cy="317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>
                <a:solidFill>
                  <a:srgbClr val="4A4A4A"/>
                </a:solidFill>
              </a:rPr>
              <a:t>n=204</a:t>
            </a:r>
          </a:p>
        </p:txBody>
      </p:sp>
      <p:graphicFrame>
        <p:nvGraphicFramePr>
          <p:cNvPr id="19" name="ChartObject"/>
          <p:cNvGraphicFramePr/>
          <p:nvPr/>
        </p:nvGraphicFramePr>
        <p:xfrm>
          <a:off x="508000" y="1651000"/>
          <a:ext cx="3111500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New shape"/>
          <p:cNvSpPr/>
          <p:nvPr/>
        </p:nvSpPr>
        <p:spPr>
          <a:xfrm>
            <a:off x="900339" y="2587447"/>
            <a:ext cx="2566761" cy="0"/>
          </a:xfrm>
          <a:prstGeom prst="line">
            <a:avLst/>
          </a:prstGeom>
          <a:ln w="6350" cmpd="sng">
            <a:solidFill>
              <a:srgbClr val="AFAFA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New shape"/>
          <p:cNvSpPr/>
          <p:nvPr/>
        </p:nvSpPr>
        <p:spPr>
          <a:xfrm>
            <a:off x="3467100" y="2460447"/>
            <a:ext cx="762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000">
                <a:solidFill>
                  <a:srgbClr val="AFAFAF"/>
                </a:solidFill>
              </a:rPr>
              <a:t>38 (avg)</a:t>
            </a:r>
          </a:p>
        </p:txBody>
      </p:sp>
      <p:sp>
        <p:nvSpPr>
          <p:cNvPr id="22" name="New shape"/>
          <p:cNvSpPr/>
          <p:nvPr/>
        </p:nvSpPr>
        <p:spPr>
          <a:xfrm>
            <a:off x="4381500" y="1270000"/>
            <a:ext cx="3492500" cy="317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>
                <a:solidFill>
                  <a:srgbClr val="000000"/>
                </a:solidFill>
              </a:rPr>
              <a:t>Message Intrusion</a:t>
            </a:r>
          </a:p>
        </p:txBody>
      </p:sp>
      <p:sp>
        <p:nvSpPr>
          <p:cNvPr id="23" name="New shape"/>
          <p:cNvSpPr/>
          <p:nvPr/>
        </p:nvSpPr>
        <p:spPr>
          <a:xfrm>
            <a:off x="4381500" y="1460500"/>
            <a:ext cx="3492500" cy="317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>
                <a:solidFill>
                  <a:srgbClr val="4A4A4A"/>
                </a:solidFill>
              </a:rPr>
              <a:t>n=204</a:t>
            </a:r>
          </a:p>
        </p:txBody>
      </p:sp>
      <p:graphicFrame>
        <p:nvGraphicFramePr>
          <p:cNvPr id="24" name="ChartObject"/>
          <p:cNvGraphicFramePr/>
          <p:nvPr/>
        </p:nvGraphicFramePr>
        <p:xfrm>
          <a:off x="4445000" y="1651000"/>
          <a:ext cx="3111500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New shape"/>
          <p:cNvSpPr/>
          <p:nvPr/>
        </p:nvSpPr>
        <p:spPr>
          <a:xfrm>
            <a:off x="4837339" y="2561336"/>
            <a:ext cx="2566761" cy="0"/>
          </a:xfrm>
          <a:prstGeom prst="line">
            <a:avLst/>
          </a:prstGeom>
          <a:ln w="6350" cmpd="sng">
            <a:solidFill>
              <a:srgbClr val="AFAFA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New shape"/>
          <p:cNvSpPr/>
          <p:nvPr/>
        </p:nvSpPr>
        <p:spPr>
          <a:xfrm>
            <a:off x="7404100" y="2434336"/>
            <a:ext cx="762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000">
                <a:solidFill>
                  <a:srgbClr val="AFAFAF"/>
                </a:solidFill>
              </a:rPr>
              <a:t>40 (avg)</a:t>
            </a:r>
          </a:p>
        </p:txBody>
      </p:sp>
      <p:sp>
        <p:nvSpPr>
          <p:cNvPr id="27" name="New shape"/>
          <p:cNvSpPr/>
          <p:nvPr/>
        </p:nvSpPr>
        <p:spPr>
          <a:xfrm>
            <a:off x="8318500" y="1270000"/>
            <a:ext cx="3492500" cy="317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>
                <a:solidFill>
                  <a:srgbClr val="000000"/>
                </a:solidFill>
              </a:rPr>
              <a:t>Ad Intrusion</a:t>
            </a:r>
          </a:p>
        </p:txBody>
      </p:sp>
      <p:sp>
        <p:nvSpPr>
          <p:cNvPr id="28" name="New shape"/>
          <p:cNvSpPr/>
          <p:nvPr/>
        </p:nvSpPr>
        <p:spPr>
          <a:xfrm>
            <a:off x="8318500" y="1460500"/>
            <a:ext cx="3492500" cy="317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>
                <a:solidFill>
                  <a:srgbClr val="4A4A4A"/>
                </a:solidFill>
              </a:rPr>
              <a:t>n=204</a:t>
            </a:r>
          </a:p>
        </p:txBody>
      </p:sp>
      <p:graphicFrame>
        <p:nvGraphicFramePr>
          <p:cNvPr id="29" name="ChartObject"/>
          <p:cNvGraphicFramePr/>
          <p:nvPr/>
        </p:nvGraphicFramePr>
        <p:xfrm>
          <a:off x="8382000" y="1651000"/>
          <a:ext cx="3111500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New shape"/>
          <p:cNvSpPr/>
          <p:nvPr/>
        </p:nvSpPr>
        <p:spPr>
          <a:xfrm>
            <a:off x="8774340" y="2652725"/>
            <a:ext cx="2566761" cy="0"/>
          </a:xfrm>
          <a:prstGeom prst="line">
            <a:avLst/>
          </a:prstGeom>
          <a:ln w="6350" cmpd="sng">
            <a:solidFill>
              <a:srgbClr val="AFAFA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New shape"/>
          <p:cNvSpPr/>
          <p:nvPr/>
        </p:nvSpPr>
        <p:spPr>
          <a:xfrm>
            <a:off x="11341100" y="2525725"/>
            <a:ext cx="762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000">
                <a:solidFill>
                  <a:srgbClr val="AFAFAF"/>
                </a:solidFill>
              </a:rPr>
              <a:t>33 (avg)</a:t>
            </a:r>
          </a:p>
        </p:txBody>
      </p:sp>
      <p:sp>
        <p:nvSpPr>
          <p:cNvPr id="32" name="New shape"/>
          <p:cNvSpPr/>
          <p:nvPr/>
        </p:nvSpPr>
        <p:spPr>
          <a:xfrm>
            <a:off x="444500" y="3810000"/>
            <a:ext cx="3492500" cy="317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>
                <a:solidFill>
                  <a:srgbClr val="000000"/>
                </a:solidFill>
              </a:rPr>
              <a:t>Confusing</a:t>
            </a:r>
          </a:p>
        </p:txBody>
      </p:sp>
      <p:sp>
        <p:nvSpPr>
          <p:cNvPr id="33" name="New shape"/>
          <p:cNvSpPr/>
          <p:nvPr/>
        </p:nvSpPr>
        <p:spPr>
          <a:xfrm>
            <a:off x="444500" y="4000500"/>
            <a:ext cx="3492500" cy="317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>
                <a:solidFill>
                  <a:srgbClr val="4A4A4A"/>
                </a:solidFill>
              </a:rPr>
              <a:t>n=204</a:t>
            </a:r>
          </a:p>
        </p:txBody>
      </p:sp>
      <p:graphicFrame>
        <p:nvGraphicFramePr>
          <p:cNvPr id="34" name="ChartObject"/>
          <p:cNvGraphicFramePr/>
          <p:nvPr/>
        </p:nvGraphicFramePr>
        <p:xfrm>
          <a:off x="508000" y="4191000"/>
          <a:ext cx="3111500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New shape"/>
          <p:cNvSpPr/>
          <p:nvPr/>
        </p:nvSpPr>
        <p:spPr>
          <a:xfrm>
            <a:off x="900339" y="5427726"/>
            <a:ext cx="2566761" cy="0"/>
          </a:xfrm>
          <a:prstGeom prst="line">
            <a:avLst/>
          </a:prstGeom>
          <a:ln w="6350" cmpd="sng">
            <a:solidFill>
              <a:srgbClr val="AFAFA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New shape"/>
          <p:cNvSpPr/>
          <p:nvPr/>
        </p:nvSpPr>
        <p:spPr>
          <a:xfrm>
            <a:off x="3467100" y="5300726"/>
            <a:ext cx="762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000">
                <a:solidFill>
                  <a:srgbClr val="AFAFAF"/>
                </a:solidFill>
              </a:rPr>
              <a:t>15 (avg)</a:t>
            </a:r>
          </a:p>
        </p:txBody>
      </p:sp>
      <p:sp>
        <p:nvSpPr>
          <p:cNvPr id="37" name="New shape"/>
          <p:cNvSpPr/>
          <p:nvPr/>
        </p:nvSpPr>
        <p:spPr>
          <a:xfrm>
            <a:off x="4381500" y="3810000"/>
            <a:ext cx="3492500" cy="317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>
                <a:solidFill>
                  <a:srgbClr val="000000"/>
                </a:solidFill>
              </a:rPr>
              <a:t>Relevant</a:t>
            </a:r>
          </a:p>
        </p:txBody>
      </p:sp>
      <p:sp>
        <p:nvSpPr>
          <p:cNvPr id="38" name="New shape"/>
          <p:cNvSpPr/>
          <p:nvPr/>
        </p:nvSpPr>
        <p:spPr>
          <a:xfrm>
            <a:off x="4381500" y="4000500"/>
            <a:ext cx="3492500" cy="317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>
                <a:solidFill>
                  <a:srgbClr val="4A4A4A"/>
                </a:solidFill>
              </a:rPr>
              <a:t>n=204</a:t>
            </a:r>
          </a:p>
        </p:txBody>
      </p:sp>
      <p:graphicFrame>
        <p:nvGraphicFramePr>
          <p:cNvPr id="39" name="ChartObject"/>
          <p:cNvGraphicFramePr/>
          <p:nvPr/>
        </p:nvGraphicFramePr>
        <p:xfrm>
          <a:off x="4445000" y="4191000"/>
          <a:ext cx="3111500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New shape"/>
          <p:cNvSpPr/>
          <p:nvPr/>
        </p:nvSpPr>
        <p:spPr>
          <a:xfrm>
            <a:off x="4837339" y="5166614"/>
            <a:ext cx="2566761" cy="0"/>
          </a:xfrm>
          <a:prstGeom prst="line">
            <a:avLst/>
          </a:prstGeom>
          <a:ln w="6350" cmpd="sng">
            <a:solidFill>
              <a:srgbClr val="AFAFA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New shape"/>
          <p:cNvSpPr/>
          <p:nvPr/>
        </p:nvSpPr>
        <p:spPr>
          <a:xfrm>
            <a:off x="7404100" y="5039614"/>
            <a:ext cx="762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000">
                <a:solidFill>
                  <a:srgbClr val="AFAFAF"/>
                </a:solidFill>
              </a:rPr>
              <a:t>35 (avg)</a:t>
            </a:r>
          </a:p>
        </p:txBody>
      </p:sp>
      <p:sp>
        <p:nvSpPr>
          <p:cNvPr id="42" name="New shape"/>
          <p:cNvSpPr/>
          <p:nvPr/>
        </p:nvSpPr>
        <p:spPr>
          <a:xfrm>
            <a:off x="8318500" y="3810000"/>
            <a:ext cx="3492500" cy="317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>
                <a:solidFill>
                  <a:srgbClr val="000000"/>
                </a:solidFill>
              </a:rPr>
              <a:t>Fits with Brand</a:t>
            </a:r>
          </a:p>
        </p:txBody>
      </p:sp>
      <p:sp>
        <p:nvSpPr>
          <p:cNvPr id="43" name="New shape"/>
          <p:cNvSpPr/>
          <p:nvPr/>
        </p:nvSpPr>
        <p:spPr>
          <a:xfrm>
            <a:off x="8318500" y="4000500"/>
            <a:ext cx="3492500" cy="317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>
                <a:solidFill>
                  <a:srgbClr val="4A4A4A"/>
                </a:solidFill>
              </a:rPr>
              <a:t>n=204</a:t>
            </a:r>
          </a:p>
        </p:txBody>
      </p:sp>
      <p:graphicFrame>
        <p:nvGraphicFramePr>
          <p:cNvPr id="44" name="ChartObject"/>
          <p:cNvGraphicFramePr/>
          <p:nvPr/>
        </p:nvGraphicFramePr>
        <p:xfrm>
          <a:off x="8382000" y="4191000"/>
          <a:ext cx="3111500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5" name="New shape"/>
          <p:cNvSpPr/>
          <p:nvPr/>
        </p:nvSpPr>
        <p:spPr>
          <a:xfrm>
            <a:off x="8774340" y="5192725"/>
            <a:ext cx="2566761" cy="0"/>
          </a:xfrm>
          <a:prstGeom prst="line">
            <a:avLst/>
          </a:prstGeom>
          <a:ln w="6350" cmpd="sng">
            <a:solidFill>
              <a:srgbClr val="AFAFA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New shape"/>
          <p:cNvSpPr/>
          <p:nvPr/>
        </p:nvSpPr>
        <p:spPr>
          <a:xfrm>
            <a:off x="11341100" y="5065725"/>
            <a:ext cx="762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000">
                <a:solidFill>
                  <a:srgbClr val="AFAFAF"/>
                </a:solidFill>
              </a:rPr>
              <a:t>33 (avg)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Standard 2.0"/>
  <p:tag name="AS_VERSION" val="1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187</Words>
  <Application>Microsoft Office PowerPoint</Application>
  <PresentationFormat>Widescreen</PresentationFormat>
  <Paragraphs>62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DEMO-CPG-DogFood-CDN-Report</dc:title>
  <dc:subject>Concept Test</dc:subject>
  <dc:creator>MethodifyPM Delvinia</dc:creator>
  <cp:lastModifiedBy>Frank Schiraldi</cp:lastModifiedBy>
  <cp:revision>8</cp:revision>
  <dcterms:created xsi:type="dcterms:W3CDTF">2018-03-01T14:48:55Z</dcterms:created>
  <dcterms:modified xsi:type="dcterms:W3CDTF">2019-05-30T20:55:40Z</dcterms:modified>
</cp:coreProperties>
</file>